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9" r:id="rId4"/>
    <p:sldId id="266" r:id="rId5"/>
    <p:sldId id="258" r:id="rId6"/>
    <p:sldId id="260"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5714"/>
  </p:normalViewPr>
  <p:slideViewPr>
    <p:cSldViewPr snapToGrid="0" snapToObjects="1">
      <p:cViewPr varScale="1">
        <p:scale>
          <a:sx n="157" d="100"/>
          <a:sy n="157" d="100"/>
        </p:scale>
        <p:origin x="3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81BA37-E04B-4D4A-AD79-A8B206D60E63}" type="datetimeFigureOut">
              <a:rPr lang="en-US" smtClean="0"/>
              <a:t>6/25/2021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6897C5-747C-9C4D-9D9A-DF017F47E734}" type="slidenum">
              <a:rPr lang="en-US" smtClean="0"/>
              <a:t>‹#›</a:t>
            </a:fld>
            <a:endParaRPr lang="en-US"/>
          </a:p>
        </p:txBody>
      </p:sp>
    </p:spTree>
    <p:extLst>
      <p:ext uri="{BB962C8B-B14F-4D97-AF65-F5344CB8AC3E}">
        <p14:creationId xmlns:p14="http://schemas.microsoft.com/office/powerpoint/2010/main" val="2073656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“average classroom” of 30 students has 15 who are poor, 8 </a:t>
            </a:r>
            <a:r>
              <a:rPr lang="en-US"/>
              <a:t>with disailitiesn </a:t>
            </a:r>
            <a:r>
              <a:rPr lang="en-US" dirty="0"/>
              <a:t>and at </a:t>
            </a:r>
            <a:r>
              <a:rPr lang="en-US" dirty="0" err="1"/>
              <a:t>lrast</a:t>
            </a:r>
            <a:r>
              <a:rPr lang="en-US" dirty="0"/>
              <a:t> 15 Who need </a:t>
            </a:r>
            <a:r>
              <a:rPr lang="en-US" dirty="0" err="1"/>
              <a:t>toleArn</a:t>
            </a:r>
            <a:r>
              <a:rPr lang="en-US" dirty="0"/>
              <a:t> </a:t>
            </a:r>
            <a:r>
              <a:rPr lang="en-US" dirty="0" err="1"/>
              <a:t>Englisg</a:t>
            </a:r>
            <a:r>
              <a:rPr lang="en-US" dirty="0"/>
              <a:t> </a:t>
            </a:r>
            <a:r>
              <a:rPr lang="en-US" dirty="0" err="1"/>
              <a:t>abd</a:t>
            </a:r>
            <a:r>
              <a:rPr lang="en-US" dirty="0"/>
              <a:t>  who may be from abroad.  Reality is concentrated </a:t>
            </a:r>
            <a:r>
              <a:rPr lang="en-US" dirty="0" err="1"/>
              <a:t>scools</a:t>
            </a:r>
            <a:r>
              <a:rPr lang="en-US" dirty="0"/>
              <a:t>.:</a:t>
            </a:r>
          </a:p>
        </p:txBody>
      </p:sp>
      <p:sp>
        <p:nvSpPr>
          <p:cNvPr id="4" name="Slide Number Placeholder 3"/>
          <p:cNvSpPr>
            <a:spLocks noGrp="1"/>
          </p:cNvSpPr>
          <p:nvPr>
            <p:ph type="sldNum" sz="quarter" idx="5"/>
          </p:nvPr>
        </p:nvSpPr>
        <p:spPr/>
        <p:txBody>
          <a:bodyPr/>
          <a:lstStyle/>
          <a:p>
            <a:fld id="{C36897C5-747C-9C4D-9D9A-DF017F47E734}" type="slidenum">
              <a:rPr lang="en-US" smtClean="0"/>
              <a:t>5</a:t>
            </a:fld>
            <a:endParaRPr lang="en-US"/>
          </a:p>
        </p:txBody>
      </p:sp>
    </p:spTree>
    <p:extLst>
      <p:ext uri="{BB962C8B-B14F-4D97-AF65-F5344CB8AC3E}">
        <p14:creationId xmlns:p14="http://schemas.microsoft.com/office/powerpoint/2010/main" val="1188139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student </a:t>
            </a:r>
            <a:r>
              <a:rPr lang="en-US" dirty="0" err="1"/>
              <a:t>classrooo</a:t>
            </a:r>
            <a:r>
              <a:rPr lang="en-US" dirty="0"/>
              <a:t>,   concentrations</a:t>
            </a:r>
          </a:p>
        </p:txBody>
      </p:sp>
      <p:sp>
        <p:nvSpPr>
          <p:cNvPr id="4" name="Slide Number Placeholder 3"/>
          <p:cNvSpPr>
            <a:spLocks noGrp="1"/>
          </p:cNvSpPr>
          <p:nvPr>
            <p:ph type="sldNum" sz="quarter" idx="5"/>
          </p:nvPr>
        </p:nvSpPr>
        <p:spPr/>
        <p:txBody>
          <a:bodyPr/>
          <a:lstStyle/>
          <a:p>
            <a:fld id="{C36897C5-747C-9C4D-9D9A-DF017F47E734}" type="slidenum">
              <a:rPr lang="en-US" smtClean="0"/>
              <a:t>6</a:t>
            </a:fld>
            <a:endParaRPr lang="en-US"/>
          </a:p>
        </p:txBody>
      </p:sp>
    </p:spTree>
    <p:extLst>
      <p:ext uri="{BB962C8B-B14F-4D97-AF65-F5344CB8AC3E}">
        <p14:creationId xmlns:p14="http://schemas.microsoft.com/office/powerpoint/2010/main" val="1299314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6/25/2021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6/25/2021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6/25/2021</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6/25/2021</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6/25/2021</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6/25/2021</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6/25/2021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6/25/2021</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Jackjenningsdc@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C599D-FF0A-5F4D-8EFE-99B3EA075BC2}"/>
              </a:ext>
            </a:extLst>
          </p:cNvPr>
          <p:cNvSpPr>
            <a:spLocks noGrp="1"/>
          </p:cNvSpPr>
          <p:nvPr>
            <p:ph type="ctrTitle"/>
          </p:nvPr>
        </p:nvSpPr>
        <p:spPr/>
        <p:txBody>
          <a:bodyPr/>
          <a:lstStyle/>
          <a:p>
            <a:r>
              <a:rPr lang="en-US" dirty="0"/>
              <a:t>Fatigued By School Reform</a:t>
            </a:r>
            <a:br>
              <a:rPr lang="en-US" dirty="0"/>
            </a:br>
            <a:endParaRPr lang="en-US" dirty="0"/>
          </a:p>
        </p:txBody>
      </p:sp>
      <p:sp>
        <p:nvSpPr>
          <p:cNvPr id="3" name="Subtitle 2">
            <a:extLst>
              <a:ext uri="{FF2B5EF4-FFF2-40B4-BE49-F238E27FC236}">
                <a16:creationId xmlns:a16="http://schemas.microsoft.com/office/drawing/2014/main" id="{39F3CFB7-02D5-7A41-A6BC-8784F624391C}"/>
              </a:ext>
            </a:extLst>
          </p:cNvPr>
          <p:cNvSpPr>
            <a:spLocks noGrp="1"/>
          </p:cNvSpPr>
          <p:nvPr>
            <p:ph type="subTitle" idx="1"/>
          </p:nvPr>
        </p:nvSpPr>
        <p:spPr/>
        <p:txBody>
          <a:bodyPr>
            <a:normAutofit fontScale="77500" lnSpcReduction="20000"/>
          </a:bodyPr>
          <a:lstStyle/>
          <a:p>
            <a:r>
              <a:rPr lang="en-US" sz="2400" dirty="0"/>
              <a:t>Background Information for the book </a:t>
            </a:r>
          </a:p>
          <a:p>
            <a:r>
              <a:rPr lang="en-US" sz="2400" dirty="0"/>
              <a:t>Jack Jennings   </a:t>
            </a:r>
          </a:p>
          <a:p>
            <a:r>
              <a:rPr lang="en-US" sz="2400" dirty="0"/>
              <a:t>June 8, 2021</a:t>
            </a:r>
          </a:p>
          <a:p>
            <a:r>
              <a:rPr lang="en-US" dirty="0"/>
              <a:t> </a:t>
            </a:r>
          </a:p>
        </p:txBody>
      </p:sp>
    </p:spTree>
    <p:extLst>
      <p:ext uri="{BB962C8B-B14F-4D97-AF65-F5344CB8AC3E}">
        <p14:creationId xmlns:p14="http://schemas.microsoft.com/office/powerpoint/2010/main" val="1122786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B7EB-2CF6-5C4F-9262-3DD49F08AA54}"/>
              </a:ext>
            </a:extLst>
          </p:cNvPr>
          <p:cNvSpPr>
            <a:spLocks noGrp="1"/>
          </p:cNvSpPr>
          <p:nvPr>
            <p:ph type="title"/>
          </p:nvPr>
        </p:nvSpPr>
        <p:spPr/>
        <p:txBody>
          <a:bodyPr/>
          <a:lstStyle/>
          <a:p>
            <a:r>
              <a:rPr lang="en-US" dirty="0"/>
              <a:t>The Question</a:t>
            </a:r>
          </a:p>
        </p:txBody>
      </p:sp>
      <p:sp>
        <p:nvSpPr>
          <p:cNvPr id="3" name="Content Placeholder 2">
            <a:extLst>
              <a:ext uri="{FF2B5EF4-FFF2-40B4-BE49-F238E27FC236}">
                <a16:creationId xmlns:a16="http://schemas.microsoft.com/office/drawing/2014/main" id="{4BCD85A0-3CF4-4045-B7C3-52288913675E}"/>
              </a:ext>
            </a:extLst>
          </p:cNvPr>
          <p:cNvSpPr>
            <a:spLocks noGrp="1"/>
          </p:cNvSpPr>
          <p:nvPr>
            <p:ph idx="1"/>
          </p:nvPr>
        </p:nvSpPr>
        <p:spPr>
          <a:xfrm>
            <a:off x="5488837" y="804689"/>
            <a:ext cx="6281873" cy="5248622"/>
          </a:xfrm>
        </p:spPr>
        <p:txBody>
          <a:bodyPr>
            <a:normAutofit/>
          </a:bodyPr>
          <a:lstStyle/>
          <a:p>
            <a:pPr marL="0" indent="0">
              <a:buNone/>
            </a:pPr>
            <a:endParaRPr lang="en-US" sz="2800" dirty="0"/>
          </a:p>
          <a:p>
            <a:pPr marL="0" indent="0">
              <a:buNone/>
            </a:pPr>
            <a:r>
              <a:rPr lang="en-US" sz="2800" dirty="0"/>
              <a:t>A frequent question that is raised:  </a:t>
            </a:r>
          </a:p>
          <a:p>
            <a:pPr marL="0" indent="0">
              <a:buNone/>
            </a:pPr>
            <a:r>
              <a:rPr lang="en-US" sz="2800" i="1" dirty="0"/>
              <a:t>Why Are the Schools Worse Today Than When I Attended Them?</a:t>
            </a:r>
          </a:p>
        </p:txBody>
      </p:sp>
    </p:spTree>
    <p:extLst>
      <p:ext uri="{BB962C8B-B14F-4D97-AF65-F5344CB8AC3E}">
        <p14:creationId xmlns:p14="http://schemas.microsoft.com/office/powerpoint/2010/main" val="1997640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E447-58A8-C641-BD82-C42E5691B35E}"/>
              </a:ext>
            </a:extLst>
          </p:cNvPr>
          <p:cNvSpPr>
            <a:spLocks noGrp="1"/>
          </p:cNvSpPr>
          <p:nvPr>
            <p:ph type="title"/>
          </p:nvPr>
        </p:nvSpPr>
        <p:spPr/>
        <p:txBody>
          <a:bodyPr/>
          <a:lstStyle/>
          <a:p>
            <a:r>
              <a:rPr lang="en-US" dirty="0"/>
              <a:t>Students and Money</a:t>
            </a:r>
          </a:p>
        </p:txBody>
      </p:sp>
      <p:sp>
        <p:nvSpPr>
          <p:cNvPr id="3" name="Content Placeholder 2">
            <a:extLst>
              <a:ext uri="{FF2B5EF4-FFF2-40B4-BE49-F238E27FC236}">
                <a16:creationId xmlns:a16="http://schemas.microsoft.com/office/drawing/2014/main" id="{CE24B1DF-2F71-B942-B5B2-594A79715FBC}"/>
              </a:ext>
            </a:extLst>
          </p:cNvPr>
          <p:cNvSpPr>
            <a:spLocks noGrp="1"/>
          </p:cNvSpPr>
          <p:nvPr>
            <p:ph idx="1"/>
          </p:nvPr>
        </p:nvSpPr>
        <p:spPr/>
        <p:txBody>
          <a:bodyPr>
            <a:normAutofit/>
          </a:bodyPr>
          <a:lstStyle/>
          <a:p>
            <a:pPr marL="0" indent="0">
              <a:buNone/>
            </a:pPr>
            <a:r>
              <a:rPr lang="en-US" sz="2800" dirty="0"/>
              <a:t>In the last 50 years, student enrollment in the public schools increased by 10%, while funding more than doubled.</a:t>
            </a:r>
          </a:p>
          <a:p>
            <a:pPr marL="0" indent="0">
              <a:buNone/>
            </a:pPr>
            <a:r>
              <a:rPr lang="en-US" sz="2800" dirty="0"/>
              <a:t>Providing services for students with special needs was a major reason for these increased dollars. </a:t>
            </a:r>
          </a:p>
        </p:txBody>
      </p:sp>
    </p:spTree>
    <p:extLst>
      <p:ext uri="{BB962C8B-B14F-4D97-AF65-F5344CB8AC3E}">
        <p14:creationId xmlns:p14="http://schemas.microsoft.com/office/powerpoint/2010/main" val="3967134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43ED0-CB30-2846-809D-823DBE76B805}"/>
              </a:ext>
            </a:extLst>
          </p:cNvPr>
          <p:cNvSpPr>
            <a:spLocks noGrp="1"/>
          </p:cNvSpPr>
          <p:nvPr>
            <p:ph type="title"/>
          </p:nvPr>
        </p:nvSpPr>
        <p:spPr/>
        <p:txBody>
          <a:bodyPr/>
          <a:lstStyle/>
          <a:p>
            <a:r>
              <a:rPr lang="en-US" dirty="0"/>
              <a:t>Other children</a:t>
            </a:r>
          </a:p>
        </p:txBody>
      </p:sp>
      <p:sp>
        <p:nvSpPr>
          <p:cNvPr id="3" name="Content Placeholder 2">
            <a:extLst>
              <a:ext uri="{FF2B5EF4-FFF2-40B4-BE49-F238E27FC236}">
                <a16:creationId xmlns:a16="http://schemas.microsoft.com/office/drawing/2014/main" id="{CB86CAF5-BAF6-3546-AAF9-6D1814781907}"/>
              </a:ext>
            </a:extLst>
          </p:cNvPr>
          <p:cNvSpPr>
            <a:spLocks noGrp="1"/>
          </p:cNvSpPr>
          <p:nvPr>
            <p:ph idx="1"/>
          </p:nvPr>
        </p:nvSpPr>
        <p:spPr/>
        <p:txBody>
          <a:bodyPr/>
          <a:lstStyle/>
          <a:p>
            <a:pPr marL="0" indent="0">
              <a:buNone/>
            </a:pPr>
            <a:r>
              <a:rPr lang="en-US" sz="2800" dirty="0"/>
              <a:t>Private school enrollment declined from 15% (1960s) to the current 10% of public and private school enrollments.</a:t>
            </a:r>
          </a:p>
          <a:p>
            <a:pPr marL="0" indent="0">
              <a:buNone/>
            </a:pPr>
            <a:r>
              <a:rPr lang="en-US" sz="2800" dirty="0"/>
              <a:t>Home-schooled children increased from 1.7% in 1999 to 3.3% in 2016.  It is difficult to get sound data before 1999.</a:t>
            </a:r>
          </a:p>
          <a:p>
            <a:pPr marL="0" indent="0">
              <a:buNone/>
            </a:pPr>
            <a:r>
              <a:rPr lang="en-US" sz="2400" dirty="0"/>
              <a:t> </a:t>
            </a:r>
          </a:p>
          <a:p>
            <a:endParaRPr lang="en-US" dirty="0"/>
          </a:p>
        </p:txBody>
      </p:sp>
    </p:spTree>
    <p:extLst>
      <p:ext uri="{BB962C8B-B14F-4D97-AF65-F5344CB8AC3E}">
        <p14:creationId xmlns:p14="http://schemas.microsoft.com/office/powerpoint/2010/main" val="4075015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7BC45-5391-764F-AA85-617DC201707F}"/>
              </a:ext>
            </a:extLst>
          </p:cNvPr>
          <p:cNvSpPr>
            <a:spLocks noGrp="1"/>
          </p:cNvSpPr>
          <p:nvPr>
            <p:ph type="title"/>
          </p:nvPr>
        </p:nvSpPr>
        <p:spPr/>
        <p:txBody>
          <a:bodyPr/>
          <a:lstStyle/>
          <a:p>
            <a:r>
              <a:rPr lang="en-US" dirty="0"/>
              <a:t>Big Changes</a:t>
            </a:r>
          </a:p>
        </p:txBody>
      </p:sp>
      <p:sp>
        <p:nvSpPr>
          <p:cNvPr id="3" name="Content Placeholder 2">
            <a:extLst>
              <a:ext uri="{FF2B5EF4-FFF2-40B4-BE49-F238E27FC236}">
                <a16:creationId xmlns:a16="http://schemas.microsoft.com/office/drawing/2014/main" id="{AA402FE3-1EBC-3A4F-82AF-FD2A63572C7D}"/>
              </a:ext>
            </a:extLst>
          </p:cNvPr>
          <p:cNvSpPr>
            <a:spLocks noGrp="1"/>
          </p:cNvSpPr>
          <p:nvPr>
            <p:ph idx="1"/>
          </p:nvPr>
        </p:nvSpPr>
        <p:spPr>
          <a:xfrm>
            <a:off x="5691237" y="1249533"/>
            <a:ext cx="6281873" cy="5248622"/>
          </a:xfrm>
        </p:spPr>
        <p:txBody>
          <a:bodyPr>
            <a:normAutofit/>
          </a:bodyPr>
          <a:lstStyle/>
          <a:p>
            <a:pPr marL="0" indent="0">
              <a:buNone/>
            </a:pPr>
            <a:r>
              <a:rPr lang="en-US" sz="2800" dirty="0"/>
              <a:t>Since 1970 students from low-income families have grown to become about a third of total enrollments.  Children with disabilities have doubled to be 15%.</a:t>
            </a:r>
          </a:p>
          <a:p>
            <a:pPr marL="0" indent="0">
              <a:buNone/>
            </a:pPr>
            <a:r>
              <a:rPr lang="en-US" sz="2800" dirty="0"/>
              <a:t>Since 1974 English learning children have grown to be 10% of all students. Immigrant children have increased.</a:t>
            </a:r>
          </a:p>
        </p:txBody>
      </p:sp>
    </p:spTree>
    <p:extLst>
      <p:ext uri="{BB962C8B-B14F-4D97-AF65-F5344CB8AC3E}">
        <p14:creationId xmlns:p14="http://schemas.microsoft.com/office/powerpoint/2010/main" val="339964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7341E-2187-B84D-8E7F-E71A36E37EB7}"/>
              </a:ext>
            </a:extLst>
          </p:cNvPr>
          <p:cNvSpPr>
            <a:spLocks noGrp="1"/>
          </p:cNvSpPr>
          <p:nvPr>
            <p:ph type="title"/>
          </p:nvPr>
        </p:nvSpPr>
        <p:spPr/>
        <p:txBody>
          <a:bodyPr/>
          <a:lstStyle/>
          <a:p>
            <a:r>
              <a:rPr lang="en-US" dirty="0"/>
              <a:t>In Addition--</a:t>
            </a:r>
          </a:p>
        </p:txBody>
      </p:sp>
      <p:sp>
        <p:nvSpPr>
          <p:cNvPr id="3" name="Content Placeholder 2">
            <a:extLst>
              <a:ext uri="{FF2B5EF4-FFF2-40B4-BE49-F238E27FC236}">
                <a16:creationId xmlns:a16="http://schemas.microsoft.com/office/drawing/2014/main" id="{477BAC53-EB0D-9B43-B53B-5FFB560E46F1}"/>
              </a:ext>
            </a:extLst>
          </p:cNvPr>
          <p:cNvSpPr>
            <a:spLocks noGrp="1"/>
          </p:cNvSpPr>
          <p:nvPr>
            <p:ph idx="1"/>
          </p:nvPr>
        </p:nvSpPr>
        <p:spPr>
          <a:xfrm>
            <a:off x="4773526" y="595489"/>
            <a:ext cx="6281873" cy="5248622"/>
          </a:xfrm>
        </p:spPr>
        <p:txBody>
          <a:bodyPr>
            <a:normAutofit/>
          </a:bodyPr>
          <a:lstStyle/>
          <a:p>
            <a:pPr marL="0" indent="0">
              <a:buNone/>
            </a:pPr>
            <a:r>
              <a:rPr lang="en-US" sz="2400" dirty="0"/>
              <a:t>Today’s acceptable behavior challenges teachers:</a:t>
            </a:r>
          </a:p>
          <a:p>
            <a:r>
              <a:rPr lang="en-US" sz="2400" dirty="0"/>
              <a:t>         children are less disciplined,	</a:t>
            </a:r>
          </a:p>
          <a:p>
            <a:r>
              <a:rPr lang="en-US" sz="2400" dirty="0"/>
              <a:t>	more parents side with students not 	teachers,</a:t>
            </a:r>
          </a:p>
          <a:p>
            <a:r>
              <a:rPr lang="en-US" sz="2400" dirty="0"/>
              <a:t>	more drugs are available off and on                   	campus, </a:t>
            </a:r>
          </a:p>
          <a:p>
            <a:r>
              <a:rPr lang="en-US" sz="2400" dirty="0"/>
              <a:t>	the internet exposes students to the 	world.</a:t>
            </a:r>
          </a:p>
        </p:txBody>
      </p:sp>
    </p:spTree>
    <p:extLst>
      <p:ext uri="{BB962C8B-B14F-4D97-AF65-F5344CB8AC3E}">
        <p14:creationId xmlns:p14="http://schemas.microsoft.com/office/powerpoint/2010/main" val="3598925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81706-346C-8E42-A54A-CC05F9B74D2D}"/>
              </a:ext>
            </a:extLst>
          </p:cNvPr>
          <p:cNvSpPr>
            <a:spLocks noGrp="1"/>
          </p:cNvSpPr>
          <p:nvPr>
            <p:ph type="title"/>
          </p:nvPr>
        </p:nvSpPr>
        <p:spPr/>
        <p:txBody>
          <a:bodyPr/>
          <a:lstStyle/>
          <a:p>
            <a:br>
              <a:rPr lang="en-US" dirty="0"/>
            </a:br>
            <a:r>
              <a:rPr lang="en-US" dirty="0"/>
              <a:t>Further</a:t>
            </a:r>
          </a:p>
        </p:txBody>
      </p:sp>
      <p:sp>
        <p:nvSpPr>
          <p:cNvPr id="3" name="Content Placeholder 2">
            <a:extLst>
              <a:ext uri="{FF2B5EF4-FFF2-40B4-BE49-F238E27FC236}">
                <a16:creationId xmlns:a16="http://schemas.microsoft.com/office/drawing/2014/main" id="{7B33C356-77A6-BE44-AEF5-9BD0444135AE}"/>
              </a:ext>
            </a:extLst>
          </p:cNvPr>
          <p:cNvSpPr>
            <a:spLocks noGrp="1"/>
          </p:cNvSpPr>
          <p:nvPr>
            <p:ph idx="1"/>
          </p:nvPr>
        </p:nvSpPr>
        <p:spPr>
          <a:xfrm>
            <a:off x="4962462" y="804689"/>
            <a:ext cx="6281873" cy="5248622"/>
          </a:xfrm>
        </p:spPr>
        <p:txBody>
          <a:bodyPr>
            <a:normAutofit/>
          </a:bodyPr>
          <a:lstStyle/>
          <a:p>
            <a:pPr marL="0" indent="0">
              <a:buNone/>
            </a:pPr>
            <a:r>
              <a:rPr lang="en-US" sz="2400" dirty="0"/>
              <a:t>Over the last half-century, major demographic changes occurred in the student body:</a:t>
            </a:r>
          </a:p>
          <a:p>
            <a:pPr marL="0" indent="0">
              <a:buNone/>
            </a:pPr>
            <a:r>
              <a:rPr lang="en-US" sz="2400" dirty="0"/>
              <a:t>White students declined from 62% to 49%, African-Americans declined from 17% to 15%, and Latino students surged from 16% to 27%.</a:t>
            </a:r>
          </a:p>
        </p:txBody>
      </p:sp>
    </p:spTree>
    <p:extLst>
      <p:ext uri="{BB962C8B-B14F-4D97-AF65-F5344CB8AC3E}">
        <p14:creationId xmlns:p14="http://schemas.microsoft.com/office/powerpoint/2010/main" val="4277895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6DA09-4425-4742-B72D-B35103569333}"/>
              </a:ext>
            </a:extLst>
          </p:cNvPr>
          <p:cNvSpPr>
            <a:spLocks noGrp="1"/>
          </p:cNvSpPr>
          <p:nvPr>
            <p:ph type="title"/>
          </p:nvPr>
        </p:nvSpPr>
        <p:spPr/>
        <p:txBody>
          <a:bodyPr/>
          <a:lstStyle/>
          <a:p>
            <a:r>
              <a:rPr lang="en-US" dirty="0"/>
              <a:t>Teachers</a:t>
            </a:r>
          </a:p>
        </p:txBody>
      </p:sp>
      <p:sp>
        <p:nvSpPr>
          <p:cNvPr id="3" name="Content Placeholder 2">
            <a:extLst>
              <a:ext uri="{FF2B5EF4-FFF2-40B4-BE49-F238E27FC236}">
                <a16:creationId xmlns:a16="http://schemas.microsoft.com/office/drawing/2014/main" id="{D7B7D47F-82CD-524E-964B-BDAD7A2C9F40}"/>
              </a:ext>
            </a:extLst>
          </p:cNvPr>
          <p:cNvSpPr>
            <a:spLocks noGrp="1"/>
          </p:cNvSpPr>
          <p:nvPr>
            <p:ph idx="1"/>
          </p:nvPr>
        </p:nvSpPr>
        <p:spPr>
          <a:xfrm>
            <a:off x="5131652" y="644916"/>
            <a:ext cx="6281873" cy="5248622"/>
          </a:xfrm>
        </p:spPr>
        <p:txBody>
          <a:bodyPr anchor="t">
            <a:normAutofit lnSpcReduction="10000"/>
          </a:bodyPr>
          <a:lstStyle/>
          <a:p>
            <a:pPr marL="0" indent="0">
              <a:buNone/>
            </a:pPr>
            <a:r>
              <a:rPr lang="en-US" sz="2800" dirty="0"/>
              <a:t>Before 1970, education could count on good teachers coming from the ranks of women and minorities who had few other job prospects. Those days are over. Today too few college graduates, especially smart ones, of either sex or of any race or ethnic group want to become teachers. Lack of respect and lower salaries compared to other college graduates are often given as reasons.</a:t>
            </a:r>
          </a:p>
        </p:txBody>
      </p:sp>
    </p:spTree>
    <p:extLst>
      <p:ext uri="{BB962C8B-B14F-4D97-AF65-F5344CB8AC3E}">
        <p14:creationId xmlns:p14="http://schemas.microsoft.com/office/powerpoint/2010/main" val="3522894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15C76-7389-1040-BF36-E3F6D82D4AD3}"/>
              </a:ext>
            </a:extLst>
          </p:cNvPr>
          <p:cNvSpPr>
            <a:spLocks noGrp="1"/>
          </p:cNvSpPr>
          <p:nvPr>
            <p:ph type="title"/>
          </p:nvPr>
        </p:nvSpPr>
        <p:spPr/>
        <p:txBody>
          <a:bodyPr>
            <a:normAutofit/>
          </a:bodyPr>
          <a:lstStyle/>
          <a:p>
            <a:pPr marL="0" indent="0"/>
            <a:r>
              <a:rPr lang="en-US" dirty="0"/>
              <a:t> Conclusion</a:t>
            </a:r>
          </a:p>
        </p:txBody>
      </p:sp>
      <p:sp>
        <p:nvSpPr>
          <p:cNvPr id="3" name="Content Placeholder 2">
            <a:extLst>
              <a:ext uri="{FF2B5EF4-FFF2-40B4-BE49-F238E27FC236}">
                <a16:creationId xmlns:a16="http://schemas.microsoft.com/office/drawing/2014/main" id="{F7F537C9-8423-B74A-AEB4-761F19B9A38C}"/>
              </a:ext>
            </a:extLst>
          </p:cNvPr>
          <p:cNvSpPr>
            <a:spLocks noGrp="1"/>
          </p:cNvSpPr>
          <p:nvPr>
            <p:ph idx="1"/>
          </p:nvPr>
        </p:nvSpPr>
        <p:spPr>
          <a:xfrm>
            <a:off x="4784815" y="804689"/>
            <a:ext cx="6281873" cy="5248622"/>
          </a:xfrm>
        </p:spPr>
        <p:txBody>
          <a:bodyPr>
            <a:normAutofit/>
          </a:bodyPr>
          <a:lstStyle/>
          <a:p>
            <a:pPr marL="0" indent="0">
              <a:buNone/>
            </a:pPr>
            <a:r>
              <a:rPr lang="en-US" sz="2400" dirty="0"/>
              <a:t>Prior to 1970, the student body was mostly middle class and culturally homogenous. Many college students expected to become teachers.</a:t>
            </a:r>
          </a:p>
          <a:p>
            <a:pPr marL="0" indent="0">
              <a:buNone/>
            </a:pPr>
            <a:r>
              <a:rPr lang="en-US" sz="2400" dirty="0"/>
              <a:t>Those days are gone. We have to make the schools better than they are, and this must be done in full recognition of how our country has changed.</a:t>
            </a:r>
          </a:p>
        </p:txBody>
      </p:sp>
    </p:spTree>
    <p:extLst>
      <p:ext uri="{BB962C8B-B14F-4D97-AF65-F5344CB8AC3E}">
        <p14:creationId xmlns:p14="http://schemas.microsoft.com/office/powerpoint/2010/main" val="2933033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F257C-777B-4F42-AC97-0152B0975BD4}"/>
              </a:ext>
            </a:extLst>
          </p:cNvPr>
          <p:cNvSpPr>
            <a:spLocks noGrp="1"/>
          </p:cNvSpPr>
          <p:nvPr>
            <p:ph type="title"/>
          </p:nvPr>
        </p:nvSpPr>
        <p:spPr/>
        <p:txBody>
          <a:bodyPr/>
          <a:lstStyle/>
          <a:p>
            <a:r>
              <a:rPr lang="en-US" dirty="0"/>
              <a:t>Thank you!</a:t>
            </a:r>
            <a:br>
              <a:rPr lang="en-US" dirty="0"/>
            </a:br>
            <a:endParaRPr lang="en-US" dirty="0"/>
          </a:p>
        </p:txBody>
      </p:sp>
      <p:sp>
        <p:nvSpPr>
          <p:cNvPr id="3" name="Content Placeholder 2">
            <a:extLst>
              <a:ext uri="{FF2B5EF4-FFF2-40B4-BE49-F238E27FC236}">
                <a16:creationId xmlns:a16="http://schemas.microsoft.com/office/drawing/2014/main" id="{12FD74BF-982A-9549-BAB1-8802087F1900}"/>
              </a:ext>
            </a:extLst>
          </p:cNvPr>
          <p:cNvSpPr>
            <a:spLocks noGrp="1"/>
          </p:cNvSpPr>
          <p:nvPr>
            <p:ph idx="1"/>
          </p:nvPr>
        </p:nvSpPr>
        <p:spPr/>
        <p:txBody>
          <a:bodyPr>
            <a:normAutofit/>
          </a:bodyPr>
          <a:lstStyle/>
          <a:p>
            <a:r>
              <a:rPr lang="en-US" sz="2000" dirty="0"/>
              <a:t>E-mail:	</a:t>
            </a:r>
            <a:r>
              <a:rPr lang="en-US" sz="2000" dirty="0">
                <a:hlinkClick r:id="rId2"/>
              </a:rPr>
              <a:t>jackjenningsdc@gmail.com</a:t>
            </a:r>
            <a:endParaRPr lang="en-US" sz="2000" dirty="0"/>
          </a:p>
          <a:p>
            <a:endParaRPr lang="en-US" sz="2000" dirty="0"/>
          </a:p>
          <a:p>
            <a:r>
              <a:rPr lang="en-US" sz="2000" dirty="0"/>
              <a:t>Web sites:	jackjenningsdc.com</a:t>
            </a:r>
          </a:p>
          <a:p>
            <a:pPr marL="0" indent="0">
              <a:buNone/>
            </a:pPr>
            <a:r>
              <a:rPr lang="en-US" sz="2000" dirty="0"/>
              <a:t>		jackjenningseducation.com</a:t>
            </a:r>
          </a:p>
          <a:p>
            <a:endParaRPr lang="en-US" sz="2000" dirty="0"/>
          </a:p>
          <a:p>
            <a:r>
              <a:rPr lang="en-US" sz="2000" dirty="0"/>
              <a:t>Latest book:	</a:t>
            </a:r>
            <a:r>
              <a:rPr lang="en-US" sz="2000" i="1" dirty="0"/>
              <a:t>Fatigued by School Reform, </a:t>
            </a:r>
            <a:r>
              <a:rPr lang="en-US" sz="2000" dirty="0"/>
              <a:t>Rowman and Littlefield, March 2020</a:t>
            </a:r>
          </a:p>
        </p:txBody>
      </p:sp>
    </p:spTree>
    <p:extLst>
      <p:ext uri="{BB962C8B-B14F-4D97-AF65-F5344CB8AC3E}">
        <p14:creationId xmlns:p14="http://schemas.microsoft.com/office/powerpoint/2010/main" val="1573686025"/>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Atlas</Template>
  <TotalTime>3915</TotalTime>
  <Words>477</Words>
  <Application>Microsoft Office PowerPoint</Application>
  <PresentationFormat>Widescreen</PresentationFormat>
  <Paragraphs>44</Paragraphs>
  <Slides>10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Calibri Light</vt:lpstr>
      <vt:lpstr>Rockwell</vt:lpstr>
      <vt:lpstr>Wingdings</vt:lpstr>
      <vt:lpstr>Atlas</vt:lpstr>
      <vt:lpstr>Fatigued By School Reform </vt:lpstr>
      <vt:lpstr>The Question</vt:lpstr>
      <vt:lpstr>Students and Money</vt:lpstr>
      <vt:lpstr>Other children</vt:lpstr>
      <vt:lpstr>Big Changes</vt:lpstr>
      <vt:lpstr>In Addition--</vt:lpstr>
      <vt:lpstr> Further</vt:lpstr>
      <vt:lpstr>Teachers</vt:lpstr>
      <vt:lpstr> Conclusion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Fatigued By School Reform</dc:title>
  <dc:creator>Microsoft Office User</dc:creator>
  <cp:lastModifiedBy>Eric Bourland</cp:lastModifiedBy>
  <cp:revision>84</cp:revision>
  <cp:lastPrinted>2021-05-24T19:40:57Z</cp:lastPrinted>
  <dcterms:created xsi:type="dcterms:W3CDTF">2021-05-19T14:46:50Z</dcterms:created>
  <dcterms:modified xsi:type="dcterms:W3CDTF">2021-06-25T16:50:35Z</dcterms:modified>
</cp:coreProperties>
</file>